
<file path=[Content_Types].xml><?xml version="1.0" encoding="utf-8"?>
<Types xmlns="http://schemas.openxmlformats.org/package/2006/content-types">
  <Default Extension="bin" ContentType="application/vnd.openxmlformats-officedocument.oleObject"/>
  <Default Extension="jpeg" ContentType="image/jpeg"/>
  <Default Extension="jpg_w=2000" ContentType="image/jpeg"/>
  <Default Extension="png" ContentType="image/png"/>
  <Default Extension="rels" ContentType="application/vnd.openxmlformats-package.relationships+xml"/>
  <Default Extension="tif" ContentType="image/ti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42" r:id="rId2"/>
    <p:sldId id="257" r:id="rId3"/>
    <p:sldId id="262" r:id="rId4"/>
    <p:sldId id="259" r:id="rId5"/>
    <p:sldId id="261" r:id="rId6"/>
    <p:sldId id="260" r:id="rId7"/>
    <p:sldId id="349" r:id="rId8"/>
    <p:sldId id="362"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372" r:id="rId22"/>
    <p:sldId id="373" r:id="rId23"/>
    <p:sldId id="282" r:id="rId24"/>
    <p:sldId id="284" r:id="rId25"/>
    <p:sldId id="317" r:id="rId26"/>
    <p:sldId id="285" r:id="rId27"/>
    <p:sldId id="286" r:id="rId28"/>
    <p:sldId id="290" r:id="rId29"/>
    <p:sldId id="322" r:id="rId30"/>
    <p:sldId id="323" r:id="rId31"/>
    <p:sldId id="356" r:id="rId32"/>
    <p:sldId id="325" r:id="rId33"/>
    <p:sldId id="358" r:id="rId34"/>
    <p:sldId id="359" r:id="rId35"/>
    <p:sldId id="363" r:id="rId36"/>
    <p:sldId id="353" r:id="rId37"/>
    <p:sldId id="360" r:id="rId38"/>
    <p:sldId id="364" r:id="rId39"/>
    <p:sldId id="365" r:id="rId40"/>
    <p:sldId id="367" r:id="rId41"/>
    <p:sldId id="368" r:id="rId42"/>
    <p:sldId id="369" r:id="rId43"/>
    <p:sldId id="370" r:id="rId44"/>
    <p:sldId id="352" r:id="rId45"/>
    <p:sldId id="274" r:id="rId46"/>
    <p:sldId id="275" r:id="rId47"/>
    <p:sldId id="311" r:id="rId48"/>
    <p:sldId id="336" r:id="rId49"/>
    <p:sldId id="276" r:id="rId50"/>
    <p:sldId id="291" r:id="rId51"/>
    <p:sldId id="331" r:id="rId52"/>
    <p:sldId id="330" r:id="rId53"/>
    <p:sldId id="334" r:id="rId54"/>
    <p:sldId id="345" r:id="rId55"/>
    <p:sldId id="312" r:id="rId56"/>
    <p:sldId id="292" r:id="rId57"/>
    <p:sldId id="335" r:id="rId58"/>
    <p:sldId id="348" r:id="rId59"/>
    <p:sldId id="339" r:id="rId60"/>
    <p:sldId id="338" r:id="rId61"/>
    <p:sldId id="351" r:id="rId62"/>
    <p:sldId id="340" r:id="rId63"/>
    <p:sldId id="313" r:id="rId64"/>
    <p:sldId id="355" r:id="rId65"/>
    <p:sldId id="304" r:id="rId66"/>
    <p:sldId id="341" r:id="rId67"/>
    <p:sldId id="343" r:id="rId68"/>
    <p:sldId id="35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34" autoAdjust="0"/>
    <p:restoredTop sz="79548" autoAdjust="0"/>
  </p:normalViewPr>
  <p:slideViewPr>
    <p:cSldViewPr snapToGrid="0">
      <p:cViewPr varScale="1">
        <p:scale>
          <a:sx n="52" d="100"/>
          <a:sy n="52" d="100"/>
        </p:scale>
        <p:origin x="848" y="44"/>
      </p:cViewPr>
      <p:guideLst/>
    </p:cSldViewPr>
  </p:slideViewPr>
  <p:notesTextViewPr>
    <p:cViewPr>
      <p:scale>
        <a:sx n="100" d="100"/>
        <a:sy n="100" d="100"/>
      </p:scale>
      <p:origin x="0" y="0"/>
    </p:cViewPr>
  </p:notesTextViewPr>
  <p:sorterViewPr>
    <p:cViewPr>
      <p:scale>
        <a:sx n="80" d="100"/>
        <a:sy n="80" d="100"/>
      </p:scale>
      <p:origin x="0" y="-94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spend a few slides talking about public-key cryptography, </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148199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PKI is also known as “asymmetric” cryptography. It’s called “asymmetric” because there is no single encryption key that is shared between all parties. Instead, each party has its own private and public keys. &lt;read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Avery's key, posted on a billboard outside Fenway Park.</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393592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Blair</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462749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57</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58</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59</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61</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62</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66</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summary of the story so far.  To solve our original problem, we add one more idea: a </a:t>
            </a:r>
            <a:r>
              <a:rPr lang="en-US" i="1" dirty="0"/>
              <a:t>certificate authority </a:t>
            </a:r>
            <a:r>
              <a:rPr lang="en-US" i="0" dirty="0"/>
              <a:t>who can endorse that a certain public key is held by a certain real-world entity, in this case, the corporation Amazon, Incorporated.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68</a:t>
            </a:fld>
            <a:endParaRPr lang="en-US"/>
          </a:p>
        </p:txBody>
      </p:sp>
    </p:spTree>
    <p:extLst>
      <p:ext uri="{BB962C8B-B14F-4D97-AF65-F5344CB8AC3E}">
        <p14:creationId xmlns:p14="http://schemas.microsoft.com/office/powerpoint/2010/main" val="303282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81F5-3820-FAC0-5B06-7EE37F494CAE}"/>
            </a:ext>
          </a:extLst>
        </p:cNvPr>
        <p:cNvGrpSpPr/>
        <p:nvPr/>
      </p:nvGrpSpPr>
      <p:grpSpPr>
        <a:xfrm>
          <a:off x="0" y="0"/>
          <a:ext cx="0" cy="0"/>
          <a:chOff x="0" y="0"/>
          <a:chExt cx="0" cy="0"/>
        </a:xfrm>
      </p:grpSpPr>
      <p:sp>
        <p:nvSpPr>
          <p:cNvPr id="142" name="Shape 142">
            <a:extLst>
              <a:ext uri="{FF2B5EF4-FFF2-40B4-BE49-F238E27FC236}">
                <a16:creationId xmlns:a16="http://schemas.microsoft.com/office/drawing/2014/main" id="{D06796F1-7EB9-B9E5-0DA6-FF6E98E5C52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a:extLst>
              <a:ext uri="{FF2B5EF4-FFF2-40B4-BE49-F238E27FC236}">
                <a16:creationId xmlns:a16="http://schemas.microsoft.com/office/drawing/2014/main" id="{ACD82C4D-926C-5022-6AB8-C61B220CEB0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964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10/31/2024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10/31/2024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10/31/2024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10/31/2024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10/31/2024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10/31/2024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10/31/2024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10/31/2024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10/31/2024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10/31/2024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10/31/2024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10/31/2024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10/31/2024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9.png"/><Relationship Id="rId4" Type="http://schemas.openxmlformats.org/officeDocument/2006/relationships/hyperlink" Target="https://duo.com/decipher/apt41-compromised-six-state-government-network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jpg_w=2000"/></Relationships>
</file>

<file path=ppt/slides/_rels/slide34.xml.rels><?xml version="1.0" encoding="UTF-8" standalone="yes"?>
<Relationships xmlns="http://schemas.openxmlformats.org/package/2006/relationships"><Relationship Id="rId3" Type="http://schemas.openxmlformats.org/officeDocument/2006/relationships/image" Target="../media/image20.jpg_w=2000"/><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4</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 or '1'='1 and password of ') OR MD5('1')=MD5('1,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0B9D8-5AAB-7F30-2468-221612AA7C0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281E37E-7463-23A5-BE87-50C837F6A073}"/>
              </a:ext>
            </a:extLst>
          </p:cNvPr>
          <p:cNvSpPr>
            <a:spLocks noGrp="1"/>
          </p:cNvSpPr>
          <p:nvPr>
            <p:ph idx="1"/>
          </p:nvPr>
        </p:nvSpPr>
        <p:spPr/>
        <p:txBody>
          <a:bodyPr/>
          <a:lstStyle/>
          <a:p>
            <a:r>
              <a:rPr lang="en-US" dirty="0"/>
              <a:t>Using the username of ' or '1'='1 and password of ') OR MD5('1')=MD5('1, we were able to login to </a:t>
            </a:r>
            <a:r>
              <a:rPr lang="en-US" dirty="0" err="1"/>
              <a:t>FlyCASS</a:t>
            </a:r>
            <a:r>
              <a:rPr lang="en-US" dirty="0"/>
              <a:t> as an administrator of Air Transport International!</a:t>
            </a:r>
          </a:p>
        </p:txBody>
      </p:sp>
      <p:sp>
        <p:nvSpPr>
          <p:cNvPr id="4" name="Slide Number Placeholder 3">
            <a:extLst>
              <a:ext uri="{FF2B5EF4-FFF2-40B4-BE49-F238E27FC236}">
                <a16:creationId xmlns:a16="http://schemas.microsoft.com/office/drawing/2014/main" id="{F9751CB7-9718-0539-AEA0-DC8AC3BAEC4C}"/>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Picture 5">
            <a:extLst>
              <a:ext uri="{FF2B5EF4-FFF2-40B4-BE49-F238E27FC236}">
                <a16:creationId xmlns:a16="http://schemas.microsoft.com/office/drawing/2014/main" id="{A801A591-9399-8D95-715A-728B853D11CD}"/>
              </a:ext>
            </a:extLst>
          </p:cNvPr>
          <p:cNvPicPr>
            <a:picLocks noChangeAspect="1"/>
          </p:cNvPicPr>
          <p:nvPr/>
        </p:nvPicPr>
        <p:blipFill>
          <a:blip r:embed="rId2"/>
          <a:stretch>
            <a:fillRect/>
          </a:stretch>
        </p:blipFill>
        <p:spPr>
          <a:xfrm>
            <a:off x="5603966" y="2972450"/>
            <a:ext cx="4187536" cy="3885550"/>
          </a:xfrm>
          <a:prstGeom prst="rect">
            <a:avLst/>
          </a:prstGeom>
        </p:spPr>
      </p:pic>
    </p:spTree>
    <p:extLst>
      <p:ext uri="{BB962C8B-B14F-4D97-AF65-F5344CB8AC3E}">
        <p14:creationId xmlns:p14="http://schemas.microsoft.com/office/powerpoint/2010/main" val="1578663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217861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Hmm, good question!</a:t>
            </a:r>
          </a:p>
          <a:p>
            <a:r>
              <a:rPr lang="en-US" dirty="0"/>
              <a:t>The answer depends on public-key cryptography</a:t>
            </a:r>
          </a:p>
          <a:p>
            <a:pPr lvl="1"/>
            <a:r>
              <a:rPr lang="en-US" dirty="0"/>
              <a:t>also called "asymmetric cryptography"</a:t>
            </a:r>
          </a:p>
          <a:p>
            <a:r>
              <a:rPr lang="en-US" dirty="0"/>
              <a:t>PKI can be used to answer these questions, and many, many more.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738641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32</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3"/>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3"/>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3"/>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3"/>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3"/>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Avery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927574" cy="4351338"/>
          </a:xfrm>
        </p:spPr>
        <p:txBody>
          <a:bodyPr>
            <a:normAutofit/>
          </a:bodyPr>
          <a:lstStyle/>
          <a:p>
            <a:endParaRPr lang="en-US" dirty="0"/>
          </a:p>
          <a:p>
            <a:r>
              <a:rPr lang="en-US" dirty="0"/>
              <a:t>Here’s Avery. </a:t>
            </a:r>
          </a:p>
          <a:p>
            <a:r>
              <a:rPr lang="en-US" dirty="0"/>
              <a:t>Avery has a private key:</a:t>
            </a:r>
          </a:p>
          <a:p>
            <a:pPr lvl="1"/>
            <a:r>
              <a:rPr lang="en-US" dirty="0"/>
              <a:t>Avery keeps it private;</a:t>
            </a:r>
          </a:p>
          <a:p>
            <a:pPr lvl="1"/>
            <a:r>
              <a:rPr lang="en-US" dirty="0"/>
              <a:t>nobody else knows it</a:t>
            </a:r>
          </a:p>
          <a:p>
            <a:r>
              <a:rPr lang="en-US" dirty="0"/>
              <a:t>Avery also has a public key</a:t>
            </a:r>
          </a:p>
          <a:p>
            <a:pPr lvl="1"/>
            <a:r>
              <a:rPr lang="en-US" dirty="0"/>
              <a:t>Avery puts it where anybody who needs it can find it</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360198" y="1621322"/>
            <a:ext cx="657804" cy="956806"/>
          </a:xfrm>
          <a:prstGeom prst="rect">
            <a:avLst/>
          </a:prstGeom>
          <a:ln w="12700">
            <a:miter lim="400000"/>
          </a:ln>
        </p:spPr>
      </p:pic>
      <p:grpSp>
        <p:nvGrpSpPr>
          <p:cNvPr id="12" name="Group">
            <a:extLst>
              <a:ext uri="{FF2B5EF4-FFF2-40B4-BE49-F238E27FC236}">
                <a16:creationId xmlns:a16="http://schemas.microsoft.com/office/drawing/2014/main" id="{8C8EEAFC-4689-31D6-A81D-C406BBCBCB9A}"/>
              </a:ext>
            </a:extLst>
          </p:cNvPr>
          <p:cNvGrpSpPr/>
          <p:nvPr/>
        </p:nvGrpSpPr>
        <p:grpSpPr>
          <a:xfrm>
            <a:off x="4101625" y="2106931"/>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712" y="3277628"/>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10220787" y="3675829"/>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AVERY'S KEY:</a:t>
            </a:r>
          </a:p>
        </p:txBody>
      </p:sp>
    </p:spTree>
    <p:extLst>
      <p:ext uri="{BB962C8B-B14F-4D97-AF65-F5344CB8AC3E}">
        <p14:creationId xmlns:p14="http://schemas.microsoft.com/office/powerpoint/2010/main" val="681746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Blair also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624430" cy="4351338"/>
          </a:xfrm>
        </p:spPr>
        <p:txBody>
          <a:bodyPr>
            <a:normAutofit lnSpcReduction="10000"/>
          </a:bodyPr>
          <a:lstStyle/>
          <a:p>
            <a:endParaRPr lang="en-US" dirty="0"/>
          </a:p>
          <a:p>
            <a:r>
              <a:rPr lang="en-US" dirty="0"/>
              <a:t>Here’s Blair. </a:t>
            </a:r>
          </a:p>
          <a:p>
            <a:r>
              <a:rPr lang="en-US" dirty="0"/>
              <a:t>Blair has a private key:</a:t>
            </a:r>
          </a:p>
          <a:p>
            <a:pPr lvl="1"/>
            <a:r>
              <a:rPr lang="en-US" dirty="0"/>
              <a:t>Blair keeps it private;</a:t>
            </a:r>
          </a:p>
          <a:p>
            <a:pPr lvl="1"/>
            <a:r>
              <a:rPr lang="en-US" dirty="0"/>
              <a:t>nobody else knows it</a:t>
            </a:r>
          </a:p>
          <a:p>
            <a:r>
              <a:rPr lang="en-US" dirty="0"/>
              <a:t>Blair also has a public key</a:t>
            </a:r>
          </a:p>
          <a:p>
            <a:pPr lvl="1"/>
            <a:r>
              <a:rPr lang="en-US" dirty="0"/>
              <a:t>Blair puts it where anybody who needs it can find it</a:t>
            </a:r>
          </a:p>
          <a:p>
            <a:pPr lvl="1"/>
            <a:r>
              <a:rPr lang="en-US" dirty="0"/>
              <a:t>How do I know that this public key really belongs to Blair and not somebody else?</a:t>
            </a:r>
          </a:p>
          <a:p>
            <a:pPr lvl="2"/>
            <a:r>
              <a:rPr lang="en-US" dirty="0"/>
              <a:t>we'll talk about that later….</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34</a:t>
            </a:fld>
            <a:endParaRPr lang="en-US"/>
          </a:p>
        </p:txBody>
      </p:sp>
      <p:grpSp>
        <p:nvGrpSpPr>
          <p:cNvPr id="12" name="Group">
            <a:extLst>
              <a:ext uri="{FF2B5EF4-FFF2-40B4-BE49-F238E27FC236}">
                <a16:creationId xmlns:a16="http://schemas.microsoft.com/office/drawing/2014/main" id="{8C8EEAFC-4689-31D6-A81D-C406BBCBCB9A}"/>
              </a:ext>
            </a:extLst>
          </p:cNvPr>
          <p:cNvGrpSpPr/>
          <p:nvPr/>
        </p:nvGrpSpPr>
        <p:grpSpPr>
          <a:xfrm>
            <a:off x="4189954" y="2125764"/>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627" y="3268827"/>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9995452" y="3606837"/>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BLAIR'S KEY:</a:t>
            </a:r>
          </a:p>
        </p:txBody>
      </p:sp>
      <p:pic>
        <p:nvPicPr>
          <p:cNvPr id="7" name="Picture 6" descr="A drawing of a stick figure&#10;&#10;Description automatically generated">
            <a:extLst>
              <a:ext uri="{FF2B5EF4-FFF2-40B4-BE49-F238E27FC236}">
                <a16:creationId xmlns:a16="http://schemas.microsoft.com/office/drawing/2014/main" id="{5945C514-9E0D-B0F2-9E78-CBF724301EF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5839" r="32120"/>
          <a:stretch/>
        </p:blipFill>
        <p:spPr>
          <a:xfrm>
            <a:off x="2782027" y="1559442"/>
            <a:ext cx="991842" cy="1132645"/>
          </a:xfrm>
          <a:prstGeom prst="rect">
            <a:avLst/>
          </a:prstGeom>
        </p:spPr>
      </p:pic>
    </p:spTree>
    <p:extLst>
      <p:ext uri="{BB962C8B-B14F-4D97-AF65-F5344CB8AC3E}">
        <p14:creationId xmlns:p14="http://schemas.microsoft.com/office/powerpoint/2010/main" val="1982798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8114-5DB0-7B4D-63FF-F57804B3D53A}"/>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813781CA-3EEA-4B43-A2A2-332ECC046462}"/>
              </a:ext>
            </a:extLst>
          </p:cNvPr>
          <p:cNvSpPr>
            <a:spLocks noGrp="1"/>
          </p:cNvSpPr>
          <p:nvPr>
            <p:ph idx="1"/>
          </p:nvPr>
        </p:nvSpPr>
        <p:spPr/>
        <p:txBody>
          <a:bodyPr/>
          <a:lstStyle/>
          <a:p>
            <a:r>
              <a:rPr lang="en-US" dirty="0"/>
              <a:t>A message encrypted with a with a public key can only be decrypted with the matching private key.</a:t>
            </a:r>
          </a:p>
          <a:p>
            <a:r>
              <a:rPr lang="en-US" dirty="0"/>
              <a:t>A message encrypted with a private key can be decrypted by the matching public key.</a:t>
            </a:r>
          </a:p>
          <a:p>
            <a:r>
              <a:rPr lang="en-US" dirty="0"/>
              <a:t>A private key can be used </a:t>
            </a:r>
            <a:r>
              <a:rPr lang="en-US" i="1" dirty="0"/>
              <a:t>only</a:t>
            </a:r>
            <a:r>
              <a:rPr lang="en-US" dirty="0"/>
              <a:t> by its owner</a:t>
            </a:r>
          </a:p>
          <a:p>
            <a:r>
              <a:rPr lang="en-US" dirty="0"/>
              <a:t>Decrypting with the wrong key will return gibberish or raise an error.</a:t>
            </a:r>
          </a:p>
        </p:txBody>
      </p:sp>
      <p:sp>
        <p:nvSpPr>
          <p:cNvPr id="4" name="Slide Number Placeholder 3">
            <a:extLst>
              <a:ext uri="{FF2B5EF4-FFF2-40B4-BE49-F238E27FC236}">
                <a16:creationId xmlns:a16="http://schemas.microsoft.com/office/drawing/2014/main" id="{2A4DA84D-7323-C3FC-8041-89CD9164701C}"/>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2202802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29" y="3089297"/>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10" presetClass="entr" presetSubtype="0" fill="hold" nodeType="after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3FFEF9-CC86-019E-6406-00D19A22D98E}"/>
              </a:ext>
            </a:extLst>
          </p:cNvPr>
          <p:cNvSpPr>
            <a:spLocks noGrp="1"/>
          </p:cNvSpPr>
          <p:nvPr>
            <p:ph type="title"/>
          </p:nvPr>
        </p:nvSpPr>
        <p:spPr/>
        <p:txBody>
          <a:bodyPr/>
          <a:lstStyle/>
          <a:p>
            <a:r>
              <a:rPr lang="en-US" dirty="0"/>
              <a:t>In a nutshell…</a:t>
            </a:r>
          </a:p>
        </p:txBody>
      </p:sp>
      <p:sp>
        <p:nvSpPr>
          <p:cNvPr id="4" name="Slide Number Placeholder 3">
            <a:extLst>
              <a:ext uri="{FF2B5EF4-FFF2-40B4-BE49-F238E27FC236}">
                <a16:creationId xmlns:a16="http://schemas.microsoft.com/office/drawing/2014/main" id="{2F81E286-D3B4-AA60-DDE1-E71FE831D259}"/>
              </a:ext>
            </a:extLst>
          </p:cNvPr>
          <p:cNvSpPr>
            <a:spLocks noGrp="1"/>
          </p:cNvSpPr>
          <p:nvPr>
            <p:ph type="sldNum" sz="quarter" idx="12"/>
          </p:nvPr>
        </p:nvSpPr>
        <p:spPr/>
        <p:txBody>
          <a:bodyPr/>
          <a:lstStyle/>
          <a:p>
            <a:fld id="{20F37917-FD3A-4669-9018-DA04BCDD3D75}" type="slidenum">
              <a:rPr lang="en-US" smtClean="0"/>
              <a:t>38</a:t>
            </a:fld>
            <a:endParaRPr lang="en-US"/>
          </a:p>
        </p:txBody>
      </p:sp>
      <p:graphicFrame>
        <p:nvGraphicFramePr>
          <p:cNvPr id="6" name="Table 5">
            <a:extLst>
              <a:ext uri="{FF2B5EF4-FFF2-40B4-BE49-F238E27FC236}">
                <a16:creationId xmlns:a16="http://schemas.microsoft.com/office/drawing/2014/main" id="{0B398B86-854A-8AB2-3583-112D9458378C}"/>
              </a:ext>
            </a:extLst>
          </p:cNvPr>
          <p:cNvGraphicFramePr>
            <a:graphicFrameLocks noGrp="1"/>
          </p:cNvGraphicFramePr>
          <p:nvPr>
            <p:extLst>
              <p:ext uri="{D42A27DB-BD31-4B8C-83A1-F6EECF244321}">
                <p14:modId xmlns:p14="http://schemas.microsoft.com/office/powerpoint/2010/main" val="482988798"/>
              </p:ext>
            </p:extLst>
          </p:nvPr>
        </p:nvGraphicFramePr>
        <p:xfrm>
          <a:off x="943429" y="1615916"/>
          <a:ext cx="10257972" cy="4588941"/>
        </p:xfrm>
        <a:graphic>
          <a:graphicData uri="http://schemas.openxmlformats.org/drawingml/2006/table">
            <a:tbl>
              <a:tblPr firstRow="1" bandRow="1">
                <a:tableStyleId>{5C22544A-7EE6-4342-B048-85BDC9FD1C3A}</a:tableStyleId>
              </a:tblPr>
              <a:tblGrid>
                <a:gridCol w="3419324">
                  <a:extLst>
                    <a:ext uri="{9D8B030D-6E8A-4147-A177-3AD203B41FA5}">
                      <a16:colId xmlns:a16="http://schemas.microsoft.com/office/drawing/2014/main" val="1789552600"/>
                    </a:ext>
                  </a:extLst>
                </a:gridCol>
                <a:gridCol w="3419324">
                  <a:extLst>
                    <a:ext uri="{9D8B030D-6E8A-4147-A177-3AD203B41FA5}">
                      <a16:colId xmlns:a16="http://schemas.microsoft.com/office/drawing/2014/main" val="886933703"/>
                    </a:ext>
                  </a:extLst>
                </a:gridCol>
                <a:gridCol w="3419324">
                  <a:extLst>
                    <a:ext uri="{9D8B030D-6E8A-4147-A177-3AD203B41FA5}">
                      <a16:colId xmlns:a16="http://schemas.microsoft.com/office/drawing/2014/main" val="1532123888"/>
                    </a:ext>
                  </a:extLst>
                </a:gridCol>
              </a:tblGrid>
              <a:tr h="986311">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1469494">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2133136">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1604821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1C9-0B8F-94D9-266C-0236332E088F}"/>
              </a:ext>
            </a:extLst>
          </p:cNvPr>
          <p:cNvSpPr>
            <a:spLocks noGrp="1"/>
          </p:cNvSpPr>
          <p:nvPr>
            <p:ph type="title"/>
          </p:nvPr>
        </p:nvSpPr>
        <p:spPr/>
        <p:txBody>
          <a:bodyPr/>
          <a:lstStyle/>
          <a:p>
            <a:r>
              <a:rPr lang="en-US" dirty="0"/>
              <a:t>Achieving confidentiality</a:t>
            </a:r>
          </a:p>
        </p:txBody>
      </p:sp>
      <p:sp>
        <p:nvSpPr>
          <p:cNvPr id="4" name="Content Placeholder 3">
            <a:extLst>
              <a:ext uri="{FF2B5EF4-FFF2-40B4-BE49-F238E27FC236}">
                <a16:creationId xmlns:a16="http://schemas.microsoft.com/office/drawing/2014/main" id="{85897A41-2056-4CBE-42FB-F6CBC4426AA2}"/>
              </a:ext>
            </a:extLst>
          </p:cNvPr>
          <p:cNvSpPr>
            <a:spLocks noGrp="1"/>
          </p:cNvSpPr>
          <p:nvPr>
            <p:ph idx="1"/>
          </p:nvPr>
        </p:nvSpPr>
        <p:spPr/>
        <p:txBody>
          <a:bodyPr/>
          <a:lstStyle/>
          <a:p>
            <a:r>
              <a:rPr lang="en-US" dirty="0"/>
              <a:t>Avery sends Blair a message, encrypted with Blair's public key.</a:t>
            </a:r>
          </a:p>
          <a:p>
            <a:r>
              <a:rPr lang="en-US" dirty="0"/>
              <a:t>Only Blair owns the corresponding private key!</a:t>
            </a:r>
          </a:p>
          <a:p>
            <a:endParaRPr lang="en-US" dirty="0"/>
          </a:p>
        </p:txBody>
      </p:sp>
      <p:sp>
        <p:nvSpPr>
          <p:cNvPr id="3" name="Slide Number Placeholder 2">
            <a:extLst>
              <a:ext uri="{FF2B5EF4-FFF2-40B4-BE49-F238E27FC236}">
                <a16:creationId xmlns:a16="http://schemas.microsoft.com/office/drawing/2014/main" id="{9AAD2863-61A3-BFAF-F6D5-967ECA1C2FF9}"/>
              </a:ext>
            </a:extLst>
          </p:cNvPr>
          <p:cNvSpPr>
            <a:spLocks noGrp="1"/>
          </p:cNvSpPr>
          <p:nvPr>
            <p:ph type="sldNum" sz="quarter" idx="12"/>
          </p:nvPr>
        </p:nvSpPr>
        <p:spPr/>
        <p:txBody>
          <a:bodyPr/>
          <a:lstStyle/>
          <a:p>
            <a:fld id="{20F37917-FD3A-4669-9018-DA04BCDD3D75}" type="slidenum">
              <a:rPr lang="en-US" smtClean="0"/>
              <a:t>39</a:t>
            </a:fld>
            <a:endParaRPr lang="en-US"/>
          </a:p>
        </p:txBody>
      </p:sp>
      <p:sp>
        <p:nvSpPr>
          <p:cNvPr id="5" name="TextBox 4">
            <a:extLst>
              <a:ext uri="{FF2B5EF4-FFF2-40B4-BE49-F238E27FC236}">
                <a16:creationId xmlns:a16="http://schemas.microsoft.com/office/drawing/2014/main" id="{87511FE2-EE49-48B2-0737-68C91E3B914D}"/>
              </a:ext>
            </a:extLst>
          </p:cNvPr>
          <p:cNvSpPr txBox="1"/>
          <p:nvPr/>
        </p:nvSpPr>
        <p:spPr>
          <a:xfrm>
            <a:off x="1942314" y="3429000"/>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7" name="TextBox 6">
            <a:extLst>
              <a:ext uri="{FF2B5EF4-FFF2-40B4-BE49-F238E27FC236}">
                <a16:creationId xmlns:a16="http://schemas.microsoft.com/office/drawing/2014/main" id="{E64BC432-52C4-27C7-E7B4-27421353C2A3}"/>
              </a:ext>
            </a:extLst>
          </p:cNvPr>
          <p:cNvSpPr txBox="1"/>
          <p:nvPr/>
        </p:nvSpPr>
        <p:spPr>
          <a:xfrm>
            <a:off x="6609947" y="3516086"/>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Tree>
    <p:extLst>
      <p:ext uri="{BB962C8B-B14F-4D97-AF65-F5344CB8AC3E}">
        <p14:creationId xmlns:p14="http://schemas.microsoft.com/office/powerpoint/2010/main" val="41133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0DB60-AB46-4A62-D1DF-1AA68104A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C0AAE-857E-AA29-D8E9-122DCF67FB2D}"/>
              </a:ext>
            </a:extLst>
          </p:cNvPr>
          <p:cNvSpPr>
            <a:spLocks noGrp="1"/>
          </p:cNvSpPr>
          <p:nvPr>
            <p:ph type="title"/>
          </p:nvPr>
        </p:nvSpPr>
        <p:spPr/>
        <p:txBody>
          <a:bodyPr/>
          <a:lstStyle/>
          <a:p>
            <a:r>
              <a:rPr lang="en-US" dirty="0"/>
              <a:t>Assuring integrity</a:t>
            </a:r>
          </a:p>
        </p:txBody>
      </p:sp>
      <p:sp>
        <p:nvSpPr>
          <p:cNvPr id="4" name="Content Placeholder 3">
            <a:extLst>
              <a:ext uri="{FF2B5EF4-FFF2-40B4-BE49-F238E27FC236}">
                <a16:creationId xmlns:a16="http://schemas.microsoft.com/office/drawing/2014/main" id="{6B2EE2C7-A008-C812-FEA8-597E67D2139B}"/>
              </a:ext>
            </a:extLst>
          </p:cNvPr>
          <p:cNvSpPr>
            <a:spLocks noGrp="1"/>
          </p:cNvSpPr>
          <p:nvPr>
            <p:ph idx="1"/>
          </p:nvPr>
        </p:nvSpPr>
        <p:spPr/>
        <p:txBody>
          <a:bodyPr/>
          <a:lstStyle/>
          <a:p>
            <a:r>
              <a:rPr lang="en-US" dirty="0"/>
              <a:t>Avery sends a message encrypted with Avery's own private key</a:t>
            </a:r>
          </a:p>
          <a:p>
            <a:r>
              <a:rPr lang="en-US" dirty="0"/>
              <a:t>Anybody can use Avery's public key to read the message.</a:t>
            </a:r>
          </a:p>
          <a:p>
            <a:r>
              <a:rPr lang="en-US" dirty="0"/>
              <a:t>Nobody else could have sent it</a:t>
            </a:r>
          </a:p>
          <a:p>
            <a:r>
              <a:rPr lang="en-US" dirty="0"/>
              <a:t>And nobody else could have changed the message</a:t>
            </a:r>
          </a:p>
          <a:p>
            <a:pPr marL="0" indent="0">
              <a:buNone/>
            </a:pPr>
            <a:endParaRPr lang="en-US" dirty="0"/>
          </a:p>
        </p:txBody>
      </p:sp>
      <p:sp>
        <p:nvSpPr>
          <p:cNvPr id="3" name="Slide Number Placeholder 2">
            <a:extLst>
              <a:ext uri="{FF2B5EF4-FFF2-40B4-BE49-F238E27FC236}">
                <a16:creationId xmlns:a16="http://schemas.microsoft.com/office/drawing/2014/main" id="{B99A2016-8415-9DF7-DA62-85985C4D6FEC}"/>
              </a:ext>
            </a:extLst>
          </p:cNvPr>
          <p:cNvSpPr>
            <a:spLocks noGrp="1"/>
          </p:cNvSpPr>
          <p:nvPr>
            <p:ph type="sldNum" sz="quarter" idx="12"/>
          </p:nvPr>
        </p:nvSpPr>
        <p:spPr/>
        <p:txBody>
          <a:bodyPr/>
          <a:lstStyle/>
          <a:p>
            <a:fld id="{20F37917-FD3A-4669-9018-DA04BCDD3D75}" type="slidenum">
              <a:rPr lang="en-US" smtClean="0"/>
              <a:t>40</a:t>
            </a:fld>
            <a:endParaRPr lang="en-US"/>
          </a:p>
        </p:txBody>
      </p:sp>
      <p:grpSp>
        <p:nvGrpSpPr>
          <p:cNvPr id="8" name="Group 7">
            <a:extLst>
              <a:ext uri="{FF2B5EF4-FFF2-40B4-BE49-F238E27FC236}">
                <a16:creationId xmlns:a16="http://schemas.microsoft.com/office/drawing/2014/main" id="{14D9F7BE-41D3-31E8-0F66-2F5EF87423B3}"/>
              </a:ext>
            </a:extLst>
          </p:cNvPr>
          <p:cNvGrpSpPr/>
          <p:nvPr/>
        </p:nvGrpSpPr>
        <p:grpSpPr>
          <a:xfrm>
            <a:off x="1698414" y="4852522"/>
            <a:ext cx="7985458" cy="1686390"/>
            <a:chOff x="1855228" y="3940628"/>
            <a:chExt cx="7985458" cy="1686390"/>
          </a:xfrm>
        </p:grpSpPr>
        <p:sp>
          <p:nvSpPr>
            <p:cNvPr id="5" name="TextBox 4">
              <a:extLst>
                <a:ext uri="{FF2B5EF4-FFF2-40B4-BE49-F238E27FC236}">
                  <a16:creationId xmlns:a16="http://schemas.microsoft.com/office/drawing/2014/main" id="{F62E3A43-0F58-B361-097A-9389A74BAFA1}"/>
                </a:ext>
              </a:extLst>
            </p:cNvPr>
            <p:cNvSpPr txBox="1"/>
            <p:nvPr/>
          </p:nvSpPr>
          <p:spPr>
            <a:xfrm>
              <a:off x="1855228" y="3940628"/>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But only Avery could have sent a message with that key!</a:t>
              </a:r>
            </a:p>
          </p:txBody>
        </p:sp>
        <p:sp>
          <p:nvSpPr>
            <p:cNvPr id="7" name="TextBox 6">
              <a:extLst>
                <a:ext uri="{FF2B5EF4-FFF2-40B4-BE49-F238E27FC236}">
                  <a16:creationId xmlns:a16="http://schemas.microsoft.com/office/drawing/2014/main" id="{932DD850-DDB7-4D61-15DD-C930755431E1}"/>
                </a:ext>
              </a:extLst>
            </p:cNvPr>
            <p:cNvSpPr txBox="1"/>
            <p:nvPr/>
          </p:nvSpPr>
          <p:spPr>
            <a:xfrm>
              <a:off x="6468433" y="4027715"/>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grpSp>
    </p:spTree>
    <p:extLst>
      <p:ext uri="{BB962C8B-B14F-4D97-AF65-F5344CB8AC3E}">
        <p14:creationId xmlns:p14="http://schemas.microsoft.com/office/powerpoint/2010/main" val="2598564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72A9-791E-9CEA-5F1A-A4513557F3EC}"/>
              </a:ext>
            </a:extLst>
          </p:cNvPr>
          <p:cNvSpPr>
            <a:spLocks noGrp="1"/>
          </p:cNvSpPr>
          <p:nvPr>
            <p:ph type="title"/>
          </p:nvPr>
        </p:nvSpPr>
        <p:spPr/>
        <p:txBody>
          <a:bodyPr/>
          <a:lstStyle/>
          <a:p>
            <a:r>
              <a:rPr lang="en-US" dirty="0"/>
              <a:t>This is just the tip of the iceberg</a:t>
            </a:r>
          </a:p>
        </p:txBody>
      </p:sp>
      <p:sp>
        <p:nvSpPr>
          <p:cNvPr id="3" name="Content Placeholder 2">
            <a:extLst>
              <a:ext uri="{FF2B5EF4-FFF2-40B4-BE49-F238E27FC236}">
                <a16:creationId xmlns:a16="http://schemas.microsoft.com/office/drawing/2014/main" id="{264E1F77-6677-157F-27E7-DF7ABA6ACF73}"/>
              </a:ext>
            </a:extLst>
          </p:cNvPr>
          <p:cNvSpPr>
            <a:spLocks noGrp="1"/>
          </p:cNvSpPr>
          <p:nvPr>
            <p:ph idx="1"/>
          </p:nvPr>
        </p:nvSpPr>
        <p:spPr/>
        <p:txBody>
          <a:bodyPr>
            <a:normAutofit lnSpcReduction="10000"/>
          </a:bodyPr>
          <a:lstStyle/>
          <a:p>
            <a:r>
              <a:rPr lang="en-US" dirty="0"/>
              <a:t>Can I get both confidentiality and integrity at the same time?</a:t>
            </a:r>
          </a:p>
          <a:p>
            <a:r>
              <a:rPr lang="en-US" dirty="0"/>
              <a:t>How do I know that the  key on Avery's billboard actually belongs to the Avery I know?</a:t>
            </a:r>
          </a:p>
          <a:p>
            <a:endParaRPr lang="en-US" dirty="0"/>
          </a:p>
          <a:p>
            <a:r>
              <a:rPr lang="en-US" dirty="0"/>
              <a:t>How do I generate a key pair?</a:t>
            </a:r>
          </a:p>
          <a:p>
            <a:r>
              <a:rPr lang="en-US" dirty="0"/>
              <a:t>How do I tell other people my public key, but keep my private key private?</a:t>
            </a:r>
          </a:p>
          <a:p>
            <a:r>
              <a:rPr lang="en-US" dirty="0"/>
              <a:t>All this, and more, is beyond the scope of this course </a:t>
            </a:r>
            <a:r>
              <a:rPr lang="en-US" dirty="0">
                <a:sym typeface="Wingdings" panose="05000000000000000000" pitchFamily="2" charset="2"/>
              </a:rPr>
              <a:t></a:t>
            </a:r>
            <a:endParaRPr lang="en-US" dirty="0"/>
          </a:p>
          <a:p>
            <a:endParaRPr lang="en-US" dirty="0"/>
          </a:p>
        </p:txBody>
      </p:sp>
      <p:sp>
        <p:nvSpPr>
          <p:cNvPr id="4" name="Slide Number Placeholder 3">
            <a:extLst>
              <a:ext uri="{FF2B5EF4-FFF2-40B4-BE49-F238E27FC236}">
                <a16:creationId xmlns:a16="http://schemas.microsoft.com/office/drawing/2014/main" id="{D763211A-8134-4728-159F-3833BD063A71}"/>
              </a:ext>
            </a:extLst>
          </p:cNvPr>
          <p:cNvSpPr>
            <a:spLocks noGrp="1"/>
          </p:cNvSpPr>
          <p:nvPr>
            <p:ph type="sldNum" sz="quarter" idx="12"/>
          </p:nvPr>
        </p:nvSpPr>
        <p:spPr/>
        <p:txBody>
          <a:bodyPr/>
          <a:lstStyle/>
          <a:p>
            <a:fld id="{20F37917-FD3A-4669-9018-DA04BCDD3D75}" type="slidenum">
              <a:rPr lang="en-US" smtClean="0"/>
              <a:t>41</a:t>
            </a:fld>
            <a:endParaRPr lang="en-US"/>
          </a:p>
        </p:txBody>
      </p:sp>
    </p:spTree>
    <p:extLst>
      <p:ext uri="{BB962C8B-B14F-4D97-AF65-F5344CB8AC3E}">
        <p14:creationId xmlns:p14="http://schemas.microsoft.com/office/powerpoint/2010/main" val="1183998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E4E9-0F10-EFE4-E0EC-55AD7AF9CD35}"/>
              </a:ext>
            </a:extLst>
          </p:cNvPr>
          <p:cNvSpPr>
            <a:spLocks noGrp="1"/>
          </p:cNvSpPr>
          <p:nvPr>
            <p:ph type="title"/>
          </p:nvPr>
        </p:nvSpPr>
        <p:spPr>
          <a:xfrm>
            <a:off x="838199" y="18255"/>
            <a:ext cx="11005457"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FB42F7FC-520F-DD9A-9246-56EFD60925E3}"/>
              </a:ext>
            </a:extLst>
          </p:cNvPr>
          <p:cNvSpPr>
            <a:spLocks noGrp="1"/>
          </p:cNvSpPr>
          <p:nvPr>
            <p:ph idx="1"/>
          </p:nvPr>
        </p:nvSpPr>
        <p:spPr>
          <a:xfrm>
            <a:off x="838200" y="1500160"/>
            <a:ext cx="6761696" cy="4351338"/>
          </a:xfrm>
        </p:spPr>
        <p:txBody>
          <a:bodyPr>
            <a:normAutofit lnSpcReduction="10000"/>
          </a:bodyPr>
          <a:lstStyle/>
          <a:p>
            <a:r>
              <a:rPr lang="en-US" dirty="0"/>
              <a:t>How does Avery know that the party on the other end of the line is Amazon, Inc.?</a:t>
            </a:r>
          </a:p>
          <a:p>
            <a:r>
              <a:rPr lang="en-US" dirty="0"/>
              <a:t>A third-party (the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its own private key.</a:t>
            </a:r>
          </a:p>
          <a:p>
            <a:r>
              <a:rPr lang="en-US" dirty="0"/>
              <a:t>Avery decrypts the certificate, using the CA's public key.  Avery now has the public key of "Amazon Inc".</a:t>
            </a:r>
          </a:p>
          <a:p>
            <a:endParaRPr lang="en-US" dirty="0"/>
          </a:p>
        </p:txBody>
      </p:sp>
      <p:sp>
        <p:nvSpPr>
          <p:cNvPr id="4" name="Slide Number Placeholder 3">
            <a:extLst>
              <a:ext uri="{FF2B5EF4-FFF2-40B4-BE49-F238E27FC236}">
                <a16:creationId xmlns:a16="http://schemas.microsoft.com/office/drawing/2014/main" id="{0C2CB40E-99F0-EBA0-E1F8-D7545D7FF692}"/>
              </a:ext>
            </a:extLst>
          </p:cNvPr>
          <p:cNvSpPr>
            <a:spLocks noGrp="1"/>
          </p:cNvSpPr>
          <p:nvPr>
            <p:ph type="sldNum" sz="quarter" idx="12"/>
          </p:nvPr>
        </p:nvSpPr>
        <p:spPr/>
        <p:txBody>
          <a:bodyPr/>
          <a:lstStyle/>
          <a:p>
            <a:fld id="{20F37917-FD3A-4669-9018-DA04BCDD3D75}" type="slidenum">
              <a:rPr lang="en-US" smtClean="0"/>
              <a:t>42</a:t>
            </a:fld>
            <a:endParaRPr lang="en-US"/>
          </a:p>
        </p:txBody>
      </p:sp>
      <p:pic>
        <p:nvPicPr>
          <p:cNvPr id="6" name="Picture 5">
            <a:extLst>
              <a:ext uri="{FF2B5EF4-FFF2-40B4-BE49-F238E27FC236}">
                <a16:creationId xmlns:a16="http://schemas.microsoft.com/office/drawing/2014/main" id="{C0EDA8CC-3199-66FB-11FD-852C5356993A}"/>
              </a:ext>
            </a:extLst>
          </p:cNvPr>
          <p:cNvPicPr>
            <a:picLocks noChangeAspect="1"/>
          </p:cNvPicPr>
          <p:nvPr/>
        </p:nvPicPr>
        <p:blipFill>
          <a:blip r:embed="rId2"/>
          <a:stretch>
            <a:fillRect/>
          </a:stretch>
        </p:blipFill>
        <p:spPr>
          <a:xfrm rot="696381">
            <a:off x="8000554" y="2087849"/>
            <a:ext cx="3963292" cy="2682301"/>
          </a:xfrm>
          <a:prstGeom prst="rect">
            <a:avLst/>
          </a:prstGeom>
        </p:spPr>
      </p:pic>
      <p:sp>
        <p:nvSpPr>
          <p:cNvPr id="8" name="TextBox 7">
            <a:extLst>
              <a:ext uri="{FF2B5EF4-FFF2-40B4-BE49-F238E27FC236}">
                <a16:creationId xmlns:a16="http://schemas.microsoft.com/office/drawing/2014/main" id="{D302A76C-9AD9-5D55-8792-756BB792B935}"/>
              </a:ext>
            </a:extLst>
          </p:cNvPr>
          <p:cNvSpPr txBox="1"/>
          <p:nvPr/>
        </p:nvSpPr>
        <p:spPr>
          <a:xfrm>
            <a:off x="5559879" y="5546175"/>
            <a:ext cx="6101442"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Amazon.com will share their public key and some real-world proof that they are amazon.com to the CA.</a:t>
            </a:r>
          </a:p>
        </p:txBody>
      </p:sp>
    </p:spTree>
    <p:extLst>
      <p:ext uri="{BB962C8B-B14F-4D97-AF65-F5344CB8AC3E}">
        <p14:creationId xmlns:p14="http://schemas.microsoft.com/office/powerpoint/2010/main" val="2832984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200" y="18255"/>
            <a:ext cx="8153400"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p:txBody>
          <a:bodyPr>
            <a:normAutofit fontScale="92500" lnSpcReduction="10000"/>
          </a:bodyPr>
          <a:lstStyle/>
          <a:p>
            <a:r>
              <a:rPr lang="en-US" dirty="0"/>
              <a:t>Avery can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43</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8696217" y="241948"/>
            <a:ext cx="3353352" cy="226950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382459" y="2837166"/>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spTree>
    <p:extLst>
      <p:ext uri="{BB962C8B-B14F-4D97-AF65-F5344CB8AC3E}">
        <p14:creationId xmlns:p14="http://schemas.microsoft.com/office/powerpoint/2010/main" val="2320188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44</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lang="en-US" dirty="0"/>
              <a:t>Why should we trust the CA?</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51</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2508270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53</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54</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57</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58</a:t>
            </a:fld>
            <a:endParaRPr lang="en-US"/>
          </a:p>
        </p:txBody>
      </p:sp>
    </p:spTree>
    <p:extLst>
      <p:ext uri="{BB962C8B-B14F-4D97-AF65-F5344CB8AC3E}">
        <p14:creationId xmlns:p14="http://schemas.microsoft.com/office/powerpoint/2010/main" val="4257251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59</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61</a:t>
            </a:fld>
            <a:endParaRPr lang="en-US"/>
          </a:p>
        </p:txBody>
      </p:sp>
    </p:spTree>
    <p:extLst>
      <p:ext uri="{BB962C8B-B14F-4D97-AF65-F5344CB8AC3E}">
        <p14:creationId xmlns:p14="http://schemas.microsoft.com/office/powerpoint/2010/main" val="1364659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62</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is effective if the private key… remains private</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64</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66</a:t>
            </a:fld>
            <a:endParaRPr lang="en-US"/>
          </a:p>
        </p:txBody>
      </p:sp>
    </p:spTree>
    <p:extLst>
      <p:ext uri="{BB962C8B-B14F-4D97-AF65-F5344CB8AC3E}">
        <p14:creationId xmlns:p14="http://schemas.microsoft.com/office/powerpoint/2010/main" val="33901115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SSL is a protocol for encryption that uses </a:t>
            </a:r>
            <a:r>
              <a:rPr lang="en-US" i="1" dirty="0"/>
              <a:t>asymmetric </a:t>
            </a:r>
            <a:r>
              <a:rPr lang="en-US" dirty="0"/>
              <a:t>cryptography</a:t>
            </a:r>
          </a:p>
          <a:p>
            <a:r>
              <a:rPr lang="en-US" dirty="0"/>
              <a:t>Each party has a </a:t>
            </a:r>
            <a:r>
              <a:rPr lang="en-US" i="1" dirty="0"/>
              <a:t>public</a:t>
            </a:r>
            <a:r>
              <a:rPr lang="en-US" dirty="0"/>
              <a:t> key and a </a:t>
            </a:r>
            <a:r>
              <a:rPr lang="en-US" i="1" dirty="0"/>
              <a:t>private</a:t>
            </a:r>
            <a:r>
              <a:rPr lang="en-US" dirty="0"/>
              <a:t> key</a:t>
            </a:r>
          </a:p>
          <a:p>
            <a:r>
              <a:rPr lang="en-US" dirty="0"/>
              <a:t>Messages </a:t>
            </a:r>
            <a:r>
              <a:rPr lang="en-US" i="1" dirty="0"/>
              <a:t>encrypted</a:t>
            </a:r>
            <a:r>
              <a:rPr lang="en-US" dirty="0"/>
              <a:t> with a given public key can only be decrypted by matching private key</a:t>
            </a:r>
          </a:p>
          <a:p>
            <a:r>
              <a:rPr lang="en-US" dirty="0"/>
              <a:t>Messages </a:t>
            </a:r>
            <a:r>
              <a:rPr lang="en-US" i="1" dirty="0"/>
              <a:t>signed </a:t>
            </a:r>
            <a:r>
              <a:rPr lang="en-US" dirty="0"/>
              <a:t>with a given private key can be validated by anyone with the public key</a:t>
            </a:r>
          </a:p>
          <a:p>
            <a:r>
              <a:rPr lang="en-US" dirty="0"/>
              <a:t>A third-party can </a:t>
            </a:r>
            <a:r>
              <a:rPr lang="en-US" i="1" dirty="0"/>
              <a:t>endorse</a:t>
            </a:r>
            <a:r>
              <a:rPr lang="en-US" dirty="0"/>
              <a:t> that a public key is held by an entity and produce a </a:t>
            </a:r>
            <a:r>
              <a:rPr lang="en-US" i="1" dirty="0"/>
              <a:t>certificate</a:t>
            </a:r>
            <a:endParaRPr lang="en-US" dirty="0"/>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68</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32" name="Group">
            <a:extLst>
              <a:ext uri="{FF2B5EF4-FFF2-40B4-BE49-F238E27FC236}">
                <a16:creationId xmlns:a16="http://schemas.microsoft.com/office/drawing/2014/main" id="{036BDF17-31EC-368E-CE48-58780F31D9E4}"/>
              </a:ext>
            </a:extLst>
          </p:cNvPr>
          <p:cNvGrpSpPr/>
          <p:nvPr/>
        </p:nvGrpSpPr>
        <p:grpSpPr>
          <a:xfrm>
            <a:off x="8610600" y="1889513"/>
            <a:ext cx="1527742" cy="1510454"/>
            <a:chOff x="0" y="0"/>
            <a:chExt cx="1483708" cy="1609619"/>
          </a:xfrm>
        </p:grpSpPr>
        <p:sp>
          <p:nvSpPr>
            <p:cNvPr id="33" name="Key">
              <a:extLst>
                <a:ext uri="{FF2B5EF4-FFF2-40B4-BE49-F238E27FC236}">
                  <a16:creationId xmlns:a16="http://schemas.microsoft.com/office/drawing/2014/main" id="{41BF65F4-DCB7-ECF2-D3D0-C9E82B68DF4E}"/>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4" name="amazon.com private key">
              <a:extLst>
                <a:ext uri="{FF2B5EF4-FFF2-40B4-BE49-F238E27FC236}">
                  <a16:creationId xmlns:a16="http://schemas.microsoft.com/office/drawing/2014/main" id="{B22104F6-BB2C-5B1E-F5CB-D1A69EFEF5EF}"/>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private key</a:t>
              </a:r>
            </a:p>
          </p:txBody>
        </p:sp>
      </p:grpSp>
      <p:grpSp>
        <p:nvGrpSpPr>
          <p:cNvPr id="35" name="Group">
            <a:extLst>
              <a:ext uri="{FF2B5EF4-FFF2-40B4-BE49-F238E27FC236}">
                <a16:creationId xmlns:a16="http://schemas.microsoft.com/office/drawing/2014/main" id="{C2253AB0-AB59-A716-6992-5BD5E9EFB1CD}"/>
              </a:ext>
            </a:extLst>
          </p:cNvPr>
          <p:cNvGrpSpPr/>
          <p:nvPr/>
        </p:nvGrpSpPr>
        <p:grpSpPr>
          <a:xfrm>
            <a:off x="10140116" y="1866654"/>
            <a:ext cx="1527743" cy="1510453"/>
            <a:chOff x="0" y="0"/>
            <a:chExt cx="1483708" cy="1609619"/>
          </a:xfrm>
        </p:grpSpPr>
        <p:sp>
          <p:nvSpPr>
            <p:cNvPr id="36" name="Key">
              <a:extLst>
                <a:ext uri="{FF2B5EF4-FFF2-40B4-BE49-F238E27FC236}">
                  <a16:creationId xmlns:a16="http://schemas.microsoft.com/office/drawing/2014/main" id="{E5777337-F6D5-3DB0-D631-A8CE4FA3D17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7" name="amazon.com public key">
              <a:extLst>
                <a:ext uri="{FF2B5EF4-FFF2-40B4-BE49-F238E27FC236}">
                  <a16:creationId xmlns:a16="http://schemas.microsoft.com/office/drawing/2014/main" id="{F5631CA8-A7B3-191E-80B1-B2F58E3942C1}"/>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public key</a:t>
              </a:r>
            </a:p>
          </p:txBody>
        </p:sp>
      </p:grpSp>
      <p:grpSp>
        <p:nvGrpSpPr>
          <p:cNvPr id="38" name="Group">
            <a:extLst>
              <a:ext uri="{FF2B5EF4-FFF2-40B4-BE49-F238E27FC236}">
                <a16:creationId xmlns:a16="http://schemas.microsoft.com/office/drawing/2014/main" id="{5B0D57B0-7EBC-6422-C68A-8DA7F1A19CEB}"/>
              </a:ext>
            </a:extLst>
          </p:cNvPr>
          <p:cNvGrpSpPr/>
          <p:nvPr/>
        </p:nvGrpSpPr>
        <p:grpSpPr>
          <a:xfrm>
            <a:off x="9859546" y="3567450"/>
            <a:ext cx="1611552" cy="2602457"/>
            <a:chOff x="993582" y="448929"/>
            <a:chExt cx="1611550" cy="2602455"/>
          </a:xfrm>
        </p:grpSpPr>
        <p:sp>
          <p:nvSpPr>
            <p:cNvPr id="39" name="Ribbon">
              <a:extLst>
                <a:ext uri="{FF2B5EF4-FFF2-40B4-BE49-F238E27FC236}">
                  <a16:creationId xmlns:a16="http://schemas.microsoft.com/office/drawing/2014/main" id="{24388A0D-C257-43B8-34CD-D8206F6C47F7}"/>
                </a:ext>
              </a:extLst>
            </p:cNvPr>
            <p:cNvSpPr/>
            <p:nvPr/>
          </p:nvSpPr>
          <p:spPr>
            <a:xfrm>
              <a:off x="993582" y="448929"/>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 name="amazon.com certificate…">
              <a:extLst>
                <a:ext uri="{FF2B5EF4-FFF2-40B4-BE49-F238E27FC236}">
                  <a16:creationId xmlns:a16="http://schemas.microsoft.com/office/drawing/2014/main" id="{B7DCAF12-5271-1162-0CF7-F8DC275325F2}"/>
                </a:ext>
              </a:extLst>
            </p:cNvPr>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certificate</a:t>
              </a:r>
            </a:p>
          </p:txBody>
        </p:sp>
      </p:grpSp>
    </p:spTree>
    <p:extLst>
      <p:ext uri="{BB962C8B-B14F-4D97-AF65-F5344CB8AC3E}">
        <p14:creationId xmlns:p14="http://schemas.microsoft.com/office/powerpoint/2010/main" val="166903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277E8-6207-41E5-FFBE-3F9F449C3B46}"/>
            </a:ext>
          </a:extLst>
        </p:cNvPr>
        <p:cNvGrpSpPr/>
        <p:nvPr/>
      </p:nvGrpSpPr>
      <p:grpSpPr>
        <a:xfrm>
          <a:off x="0" y="0"/>
          <a:ext cx="0" cy="0"/>
          <a:chOff x="0" y="0"/>
          <a:chExt cx="0" cy="0"/>
        </a:xfrm>
      </p:grpSpPr>
      <p:sp>
        <p:nvSpPr>
          <p:cNvPr id="139" name="Security isn't (always) free">
            <a:extLst>
              <a:ext uri="{FF2B5EF4-FFF2-40B4-BE49-F238E27FC236}">
                <a16:creationId xmlns:a16="http://schemas.microsoft.com/office/drawing/2014/main" id="{951A5BBD-5F10-7357-F803-8C521C116E7D}"/>
              </a:ext>
            </a:extLst>
          </p:cNvPr>
          <p:cNvSpPr txBox="1">
            <a:spLocks noGrp="1"/>
          </p:cNvSpPr>
          <p:nvPr>
            <p:ph type="title"/>
          </p:nvPr>
        </p:nvSpPr>
        <p:spPr>
          <a:prstGeom prst="rect">
            <a:avLst/>
          </a:prstGeom>
        </p:spPr>
        <p:txBody>
          <a:bodyPr/>
          <a:lstStyle/>
          <a:p>
            <a:r>
              <a:rPr lang="en-US" dirty="0"/>
              <a:t>What are the threats? What are possible mitigations?</a:t>
            </a:r>
            <a:endParaRPr dirty="0"/>
          </a:p>
        </p:txBody>
      </p:sp>
      <p:graphicFrame>
        <p:nvGraphicFramePr>
          <p:cNvPr id="2" name="Table 1">
            <a:extLst>
              <a:ext uri="{FF2B5EF4-FFF2-40B4-BE49-F238E27FC236}">
                <a16:creationId xmlns:a16="http://schemas.microsoft.com/office/drawing/2014/main" id="{8C6CECCB-3F2D-DEBD-D3FE-EACA76F88CCA}"/>
              </a:ext>
            </a:extLst>
          </p:cNvPr>
          <p:cNvGraphicFramePr>
            <a:graphicFrameLocks noGrp="1"/>
          </p:cNvGraphicFramePr>
          <p:nvPr>
            <p:extLst>
              <p:ext uri="{D42A27DB-BD31-4B8C-83A1-F6EECF244321}">
                <p14:modId xmlns:p14="http://schemas.microsoft.com/office/powerpoint/2010/main" val="203805627"/>
              </p:ext>
            </p:extLst>
          </p:nvPr>
        </p:nvGraphicFramePr>
        <p:xfrm>
          <a:off x="965198" y="1498492"/>
          <a:ext cx="10636994" cy="5098607"/>
        </p:xfrm>
        <a:graphic>
          <a:graphicData uri="http://schemas.openxmlformats.org/drawingml/2006/table">
            <a:tbl>
              <a:tblPr firstRow="1" bandRow="1">
                <a:tableStyleId>{21E4AEA4-8DFA-4A89-87EB-49C32662AFE0}</a:tableStyleId>
              </a:tblPr>
              <a:tblGrid>
                <a:gridCol w="5318497">
                  <a:extLst>
                    <a:ext uri="{9D8B030D-6E8A-4147-A177-3AD203B41FA5}">
                      <a16:colId xmlns:a16="http://schemas.microsoft.com/office/drawing/2014/main" val="1108290328"/>
                    </a:ext>
                  </a:extLst>
                </a:gridCol>
                <a:gridCol w="5318497">
                  <a:extLst>
                    <a:ext uri="{9D8B030D-6E8A-4147-A177-3AD203B41FA5}">
                      <a16:colId xmlns:a16="http://schemas.microsoft.com/office/drawing/2014/main" val="2438589173"/>
                    </a:ext>
                  </a:extLst>
                </a:gridCol>
              </a:tblGrid>
              <a:tr h="493241">
                <a:tc>
                  <a:txBody>
                    <a:bodyPr/>
                    <a:lstStyle/>
                    <a:p>
                      <a:r>
                        <a:rPr lang="en-US" sz="2400" dirty="0"/>
                        <a:t>Threat/Exploit</a:t>
                      </a:r>
                    </a:p>
                  </a:txBody>
                  <a:tcPr/>
                </a:tc>
                <a:tc>
                  <a:txBody>
                    <a:bodyPr/>
                    <a:lstStyle/>
                    <a:p>
                      <a:r>
                        <a:rPr lang="en-US" sz="2400" dirty="0"/>
                        <a:t>Mitigation</a:t>
                      </a:r>
                    </a:p>
                  </a:txBody>
                  <a:tcPr/>
                </a:tc>
                <a:extLst>
                  <a:ext uri="{0D108BD9-81ED-4DB2-BD59-A6C34878D82A}">
                    <a16:rowId xmlns:a16="http://schemas.microsoft.com/office/drawing/2014/main" val="1338652085"/>
                  </a:ext>
                </a:extLst>
              </a:tr>
              <a:tr h="493241">
                <a:tc>
                  <a:txBody>
                    <a:bodyPr/>
                    <a:lstStyle/>
                    <a:p>
                      <a:r>
                        <a:rPr lang="en-US" sz="2400" dirty="0"/>
                        <a:t>Fire</a:t>
                      </a:r>
                    </a:p>
                  </a:txBody>
                  <a:tcPr/>
                </a:tc>
                <a:tc>
                  <a:txBody>
                    <a:bodyPr/>
                    <a:lstStyle/>
                    <a:p>
                      <a:r>
                        <a:rPr lang="en-US" sz="2400" dirty="0"/>
                        <a:t>Smoke alarm, fire extinguisher</a:t>
                      </a:r>
                    </a:p>
                  </a:txBody>
                  <a:tcPr/>
                </a:tc>
                <a:extLst>
                  <a:ext uri="{0D108BD9-81ED-4DB2-BD59-A6C34878D82A}">
                    <a16:rowId xmlns:a16="http://schemas.microsoft.com/office/drawing/2014/main" val="1282073445"/>
                  </a:ext>
                </a:extLst>
              </a:tr>
              <a:tr h="493241">
                <a:tc>
                  <a:txBody>
                    <a:bodyPr/>
                    <a:lstStyle/>
                    <a:p>
                      <a:r>
                        <a:rPr lang="en-US" sz="2400" dirty="0"/>
                        <a:t>Hurricane</a:t>
                      </a:r>
                    </a:p>
                  </a:txBody>
                  <a:tcPr/>
                </a:tc>
                <a:tc>
                  <a:txBody>
                    <a:bodyPr/>
                    <a:lstStyle/>
                    <a:p>
                      <a:r>
                        <a:rPr lang="en-US" sz="2400" dirty="0"/>
                        <a:t>Strengthen windows; raise house; move away</a:t>
                      </a:r>
                    </a:p>
                  </a:txBody>
                  <a:tcPr/>
                </a:tc>
                <a:extLst>
                  <a:ext uri="{0D108BD9-81ED-4DB2-BD59-A6C34878D82A}">
                    <a16:rowId xmlns:a16="http://schemas.microsoft.com/office/drawing/2014/main" val="1140162907"/>
                  </a:ext>
                </a:extLst>
              </a:tr>
              <a:tr h="493241">
                <a:tc>
                  <a:txBody>
                    <a:bodyPr/>
                    <a:lstStyle/>
                    <a:p>
                      <a:r>
                        <a:rPr lang="en-US" sz="2400" dirty="0"/>
                        <a:t>Burglary</a:t>
                      </a:r>
                    </a:p>
                  </a:txBody>
                  <a:tcPr/>
                </a:tc>
                <a:tc>
                  <a:txBody>
                    <a:bodyPr/>
                    <a:lstStyle/>
                    <a:p>
                      <a:r>
                        <a:rPr lang="en-US" sz="2400" dirty="0"/>
                        <a:t>Burglar alarm? Better locks? Strengthen windows?</a:t>
                      </a:r>
                    </a:p>
                  </a:txBody>
                  <a:tcPr/>
                </a:tc>
                <a:extLst>
                  <a:ext uri="{0D108BD9-81ED-4DB2-BD59-A6C34878D82A}">
                    <a16:rowId xmlns:a16="http://schemas.microsoft.com/office/drawing/2014/main" val="3080155434"/>
                  </a:ext>
                </a:extLst>
              </a:tr>
              <a:tr h="493241">
                <a:tc>
                  <a:txBody>
                    <a:bodyPr/>
                    <a:lstStyle/>
                    <a:p>
                      <a:r>
                        <a:rPr lang="en-US" sz="2400" dirty="0"/>
                        <a:t>Former owner has keys</a:t>
                      </a:r>
                    </a:p>
                  </a:txBody>
                  <a:tcPr/>
                </a:tc>
                <a:tc>
                  <a:txBody>
                    <a:bodyPr/>
                    <a:lstStyle/>
                    <a:p>
                      <a:r>
                        <a:rPr lang="en-US" sz="2400" dirty="0"/>
                        <a:t>Change locks</a:t>
                      </a:r>
                    </a:p>
                  </a:txBody>
                  <a:tcPr/>
                </a:tc>
                <a:extLst>
                  <a:ext uri="{0D108BD9-81ED-4DB2-BD59-A6C34878D82A}">
                    <a16:rowId xmlns:a16="http://schemas.microsoft.com/office/drawing/2014/main" val="2798912601"/>
                  </a:ext>
                </a:extLst>
              </a:tr>
              <a:tr h="493241">
                <a:tc>
                  <a:txBody>
                    <a:bodyPr/>
                    <a:lstStyle/>
                    <a:p>
                      <a:r>
                        <a:rPr lang="en-US" sz="2400" dirty="0"/>
                        <a:t>Terrorism</a:t>
                      </a:r>
                    </a:p>
                  </a:txBody>
                  <a:tcPr/>
                </a:tc>
                <a:tc>
                  <a:txBody>
                    <a:bodyPr/>
                    <a:lstStyle/>
                    <a:p>
                      <a:r>
                        <a:rPr lang="en-US" sz="2400" dirty="0"/>
                        <a:t>???</a:t>
                      </a:r>
                    </a:p>
                  </a:txBody>
                  <a:tcPr/>
                </a:tc>
                <a:extLst>
                  <a:ext uri="{0D108BD9-81ED-4DB2-BD59-A6C34878D82A}">
                    <a16:rowId xmlns:a16="http://schemas.microsoft.com/office/drawing/2014/main" val="125037868"/>
                  </a:ext>
                </a:extLst>
              </a:tr>
              <a:tr h="493241">
                <a:tc>
                  <a:txBody>
                    <a:bodyPr/>
                    <a:lstStyle/>
                    <a:p>
                      <a:r>
                        <a:rPr lang="en-US" sz="2400" dirty="0"/>
                        <a:t>Nuclear war</a:t>
                      </a:r>
                    </a:p>
                  </a:txBody>
                  <a:tcPr/>
                </a:tc>
                <a:tc>
                  <a:txBody>
                    <a:bodyPr/>
                    <a:lstStyle/>
                    <a:p>
                      <a:r>
                        <a:rPr lang="en-US" sz="2400" dirty="0"/>
                        <a:t>????</a:t>
                      </a:r>
                    </a:p>
                  </a:txBody>
                  <a:tcPr/>
                </a:tc>
                <a:extLst>
                  <a:ext uri="{0D108BD9-81ED-4DB2-BD59-A6C34878D82A}">
                    <a16:rowId xmlns:a16="http://schemas.microsoft.com/office/drawing/2014/main" val="3761995505"/>
                  </a:ext>
                </a:extLst>
              </a:tr>
              <a:tr h="493241">
                <a:tc>
                  <a:txBody>
                    <a:bodyPr/>
                    <a:lstStyle/>
                    <a:p>
                      <a:r>
                        <a:rPr lang="en-US" sz="2400" dirty="0"/>
                        <a:t>???</a:t>
                      </a:r>
                    </a:p>
                  </a:txBody>
                  <a:tcPr/>
                </a:tc>
                <a:tc>
                  <a:txBody>
                    <a:bodyPr/>
                    <a:lstStyle/>
                    <a:p>
                      <a:endParaRPr lang="en-US" sz="2400" dirty="0"/>
                    </a:p>
                  </a:txBody>
                  <a:tcPr/>
                </a:tc>
                <a:extLst>
                  <a:ext uri="{0D108BD9-81ED-4DB2-BD59-A6C34878D82A}">
                    <a16:rowId xmlns:a16="http://schemas.microsoft.com/office/drawing/2014/main" val="2344932528"/>
                  </a:ext>
                </a:extLst>
              </a:tr>
              <a:tr h="493241">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92832433"/>
                  </a:ext>
                </a:extLst>
              </a:tr>
            </a:tbl>
          </a:graphicData>
        </a:graphic>
      </p:graphicFrame>
    </p:spTree>
    <p:extLst>
      <p:ext uri="{BB962C8B-B14F-4D97-AF65-F5344CB8AC3E}">
        <p14:creationId xmlns:p14="http://schemas.microsoft.com/office/powerpoint/2010/main" val="41506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49180</TotalTime>
  <Words>8195</Words>
  <Application>Microsoft Office PowerPoint</Application>
  <PresentationFormat>Widescreen</PresentationFormat>
  <Paragraphs>751</Paragraphs>
  <Slides>68</Slides>
  <Notes>54</Notes>
  <HiddenSlides>5</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4" baseType="lpstr">
      <vt:lpstr>Algerian</vt:lpstr>
      <vt:lpstr>Arial</vt:lpstr>
      <vt:lpstr>Avenir Next Regular</vt:lpstr>
      <vt:lpstr>Broadway</vt:lpstr>
      <vt:lpstr>Calibri</vt:lpstr>
      <vt:lpstr>Chiller</vt:lpstr>
      <vt:lpstr>Consolas</vt:lpstr>
      <vt:lpstr>Georgia</vt:lpstr>
      <vt:lpstr>Helvetica</vt:lpstr>
      <vt:lpstr>Helvetica Neue</vt:lpstr>
      <vt:lpstr>Inter</vt:lpstr>
      <vt:lpstr>Times New Roman</vt:lpstr>
      <vt:lpstr>Verdana</vt:lpstr>
      <vt:lpstr>Wingdings</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What are the threats? What are possible mitigations?</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PowerPoint Presentation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Inc. know that this request is coming from Avery?</vt:lpstr>
      <vt:lpstr>How does Avery know that this request is coming from Amazon, Inc.?</vt:lpstr>
      <vt:lpstr>Public-Key Cryptography in a nutshell</vt:lpstr>
      <vt:lpstr>Avery has two keys</vt:lpstr>
      <vt:lpstr>Blair also has two keys</vt:lpstr>
      <vt:lpstr>"Key" properties</vt:lpstr>
      <vt:lpstr>A message encrypted with a public key can only be decrypted with the matching private key</vt:lpstr>
      <vt:lpstr>Encrypt messages with the sender's private key to ensure integrity</vt:lpstr>
      <vt:lpstr>In a nutshell…</vt:lpstr>
      <vt:lpstr>Achieving confidentiality</vt:lpstr>
      <vt:lpstr>Assuring integrity</vt:lpstr>
      <vt:lpstr>This is just the tip of the iceberg</vt:lpstr>
      <vt:lpstr>Back to the original question: How does Avery know that this request is coming from Amazon, Inc.? </vt:lpstr>
      <vt:lpstr>Back to the original question: How does Avery know that this request is coming from Amazon, Inc.? </vt:lpstr>
      <vt:lpstr>Certificate Authorities issue SSL Certificates</vt:lpstr>
      <vt:lpstr>Why should we trust the CA?</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lpstr>How does Avery know that this request is coming from Amazon?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172</cp:revision>
  <dcterms:created xsi:type="dcterms:W3CDTF">2021-01-07T15:19:22Z</dcterms:created>
  <dcterms:modified xsi:type="dcterms:W3CDTF">2024-10-31T15:37:02Z</dcterms:modified>
</cp:coreProperties>
</file>